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24D52B-9227-40A2-B34A-AC8D5D5CC046}" v="11" dt="2023-10-07T17:45:31.8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9EF16F7B-1578-40E8-AA4D-5E27DAADF8AC}" type="datetimeFigureOut">
              <a:t>07-10-2023</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9D9E99A6-A8E6-4659-B64F-B77EBD1F6B80}" type="slidenum">
              <a:t>‹#›</a:t>
            </a:fld>
            <a:endParaRPr lang="en-US"/>
          </a:p>
        </p:txBody>
      </p:sp>
    </p:spTree>
    <p:extLst>
      <p:ext uri="{BB962C8B-B14F-4D97-AF65-F5344CB8AC3E}">
        <p14:creationId xmlns:p14="http://schemas.microsoft.com/office/powerpoint/2010/main" val="2665798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833199" y="2262426"/>
            <a:ext cx="7477601" cy="1666399"/>
          </a:xfrm>
          <a:prstGeom prst="rect">
            <a:avLst/>
          </a:prstGeom>
          <a:noFill/>
          <a:ln/>
        </p:spPr>
        <p:txBody>
          <a:bodyPr wrap="squar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Blockchain In Music Industry</a:t>
            </a:r>
            <a:endParaRPr lang="en-US" sz="5249" dirty="0"/>
          </a:p>
        </p:txBody>
      </p:sp>
      <p:sp>
        <p:nvSpPr>
          <p:cNvPr id="5" name="Text 2"/>
          <p:cNvSpPr/>
          <p:nvPr/>
        </p:nvSpPr>
        <p:spPr>
          <a:xfrm>
            <a:off x="833199" y="4262080"/>
            <a:ext cx="7477601"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Blockchain technology has the potential to transform the music industry. Let's explore what blockchain is, how it can be applied to music, and its benefits and limitations.</a:t>
            </a:r>
            <a:endParaRPr lang="en-US" sz="1750" dirty="0"/>
          </a:p>
        </p:txBody>
      </p:sp>
      <p:sp>
        <p:nvSpPr>
          <p:cNvPr id="6" name="Shape 3"/>
          <p:cNvSpPr/>
          <p:nvPr/>
        </p:nvSpPr>
        <p:spPr>
          <a:xfrm>
            <a:off x="833199" y="5594866"/>
            <a:ext cx="355402" cy="355402"/>
          </a:xfrm>
          <a:prstGeom prst="roundRect">
            <a:avLst>
              <a:gd name="adj" fmla="val 25726039"/>
            </a:avLst>
          </a:prstGeom>
          <a:solidFill>
            <a:srgbClr val="6FB6C4"/>
          </a:solidFill>
          <a:ln w="7620">
            <a:solidFill>
              <a:srgbClr val="FFFFFF"/>
            </a:solidFill>
            <a:prstDash val="solid"/>
          </a:ln>
        </p:spPr>
      </p:sp>
      <p:sp>
        <p:nvSpPr>
          <p:cNvPr id="7" name="Text 4"/>
          <p:cNvSpPr/>
          <p:nvPr/>
        </p:nvSpPr>
        <p:spPr>
          <a:xfrm>
            <a:off x="930831" y="5589746"/>
            <a:ext cx="160020" cy="365760"/>
          </a:xfrm>
          <a:prstGeom prst="rect">
            <a:avLst/>
          </a:prstGeom>
          <a:noFill/>
          <a:ln/>
        </p:spPr>
        <p:txBody>
          <a:bodyPr wrap="none" rtlCol="0" anchor="t"/>
          <a:lstStyle/>
          <a:p>
            <a:pPr marL="0" indent="0" algn="ctr">
              <a:lnSpc>
                <a:spcPts val="2880"/>
              </a:lnSpc>
              <a:buNone/>
            </a:pPr>
            <a:r>
              <a:rPr lang="en-US" sz="1152" dirty="0">
                <a:solidFill>
                  <a:srgbClr val="3C3838"/>
                </a:solidFill>
                <a:latin typeface="PT Sans" pitchFamily="34" charset="0"/>
                <a:ea typeface="PT Sans" pitchFamily="34" charset="-122"/>
                <a:cs typeface="PT Sans" pitchFamily="34" charset="-120"/>
              </a:rPr>
              <a:t>RC</a:t>
            </a:r>
            <a:endParaRPr lang="en-US" sz="1152" dirty="0"/>
          </a:p>
        </p:txBody>
      </p:sp>
      <p:sp>
        <p:nvSpPr>
          <p:cNvPr id="8" name="Text 5"/>
          <p:cNvSpPr/>
          <p:nvPr/>
        </p:nvSpPr>
        <p:spPr>
          <a:xfrm>
            <a:off x="1299686" y="5578197"/>
            <a:ext cx="2857500" cy="388858"/>
          </a:xfrm>
          <a:prstGeom prst="rect">
            <a:avLst/>
          </a:prstGeom>
          <a:noFill/>
          <a:ln/>
        </p:spPr>
        <p:txBody>
          <a:bodyPr wrap="none" rtlCol="0" anchor="t"/>
          <a:lstStyle/>
          <a:p>
            <a:pPr marL="0" indent="0" algn="l">
              <a:lnSpc>
                <a:spcPts val="3062"/>
              </a:lnSpc>
              <a:buNone/>
            </a:pPr>
            <a:r>
              <a:rPr lang="en-US" sz="2187" b="1" dirty="0">
                <a:solidFill>
                  <a:srgbClr val="FFFFFF"/>
                </a:solidFill>
                <a:latin typeface="PT Sans" pitchFamily="34" charset="0"/>
                <a:ea typeface="PT Sans" pitchFamily="34" charset="-122"/>
                <a:cs typeface="PT Sans" pitchFamily="34" charset="-120"/>
              </a:rPr>
              <a:t>by Romit Chattopadhyay</a:t>
            </a:r>
            <a:endParaRPr lang="en-US" sz="2187" dirty="0"/>
          </a:p>
        </p:txBody>
      </p:sp>
      <p:pic>
        <p:nvPicPr>
          <p:cNvPr id="9"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944648"/>
            <a:ext cx="81457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The Basics: What is Blockchain?</a:t>
            </a:r>
            <a:endParaRPr lang="en-US" sz="4374" dirty="0"/>
          </a:p>
        </p:txBody>
      </p:sp>
      <p:sp>
        <p:nvSpPr>
          <p:cNvPr id="5" name="Shape 2"/>
          <p:cNvSpPr/>
          <p:nvPr/>
        </p:nvSpPr>
        <p:spPr>
          <a:xfrm>
            <a:off x="2348389" y="3083362"/>
            <a:ext cx="3163014" cy="3201591"/>
          </a:xfrm>
          <a:prstGeom prst="roundRect">
            <a:avLst>
              <a:gd name="adj" fmla="val 12645"/>
            </a:avLst>
          </a:prstGeom>
          <a:solidFill>
            <a:srgbClr val="00002E"/>
          </a:solidFill>
          <a:ln w="27742">
            <a:solidFill>
              <a:srgbClr val="F2B42D"/>
            </a:solidFill>
            <a:prstDash val="solid"/>
          </a:ln>
        </p:spPr>
      </p:sp>
      <p:sp>
        <p:nvSpPr>
          <p:cNvPr id="6" name="Text 3"/>
          <p:cNvSpPr/>
          <p:nvPr/>
        </p:nvSpPr>
        <p:spPr>
          <a:xfrm>
            <a:off x="2598301" y="3333274"/>
            <a:ext cx="2221944"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Decentralization</a:t>
            </a:r>
            <a:endParaRPr lang="en-US" sz="2187" dirty="0"/>
          </a:p>
        </p:txBody>
      </p:sp>
      <p:sp>
        <p:nvSpPr>
          <p:cNvPr id="7" name="Text 4"/>
          <p:cNvSpPr/>
          <p:nvPr/>
        </p:nvSpPr>
        <p:spPr>
          <a:xfrm>
            <a:off x="2598301" y="3902631"/>
            <a:ext cx="2663190"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Blockchain is a decentralized, distributed ledger that allows for secure peer-to-peer transactions without the need for intermediaries.</a:t>
            </a:r>
            <a:endParaRPr lang="en-US" sz="1750" dirty="0"/>
          </a:p>
        </p:txBody>
      </p:sp>
      <p:sp>
        <p:nvSpPr>
          <p:cNvPr id="8" name="Shape 5"/>
          <p:cNvSpPr/>
          <p:nvPr/>
        </p:nvSpPr>
        <p:spPr>
          <a:xfrm>
            <a:off x="5733574" y="3083362"/>
            <a:ext cx="3163014" cy="3201591"/>
          </a:xfrm>
          <a:prstGeom prst="roundRect">
            <a:avLst>
              <a:gd name="adj" fmla="val 12645"/>
            </a:avLst>
          </a:prstGeom>
          <a:solidFill>
            <a:srgbClr val="00002E"/>
          </a:solidFill>
          <a:ln w="27742">
            <a:solidFill>
              <a:srgbClr val="D7425E"/>
            </a:solidFill>
            <a:prstDash val="solid"/>
          </a:ln>
        </p:spPr>
      </p:sp>
      <p:sp>
        <p:nvSpPr>
          <p:cNvPr id="9" name="Text 6"/>
          <p:cNvSpPr/>
          <p:nvPr/>
        </p:nvSpPr>
        <p:spPr>
          <a:xfrm>
            <a:off x="5983486" y="3333274"/>
            <a:ext cx="2221944"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Immutability</a:t>
            </a:r>
            <a:endParaRPr lang="en-US" sz="2187" dirty="0"/>
          </a:p>
        </p:txBody>
      </p:sp>
      <p:sp>
        <p:nvSpPr>
          <p:cNvPr id="10" name="Text 7"/>
          <p:cNvSpPr/>
          <p:nvPr/>
        </p:nvSpPr>
        <p:spPr>
          <a:xfrm>
            <a:off x="5983486" y="3902631"/>
            <a:ext cx="2663190"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information entered on a blockchain cannot be altered or deleted.</a:t>
            </a:r>
            <a:endParaRPr lang="en-US" sz="1750" dirty="0"/>
          </a:p>
        </p:txBody>
      </p:sp>
      <p:sp>
        <p:nvSpPr>
          <p:cNvPr id="11" name="Shape 8"/>
          <p:cNvSpPr/>
          <p:nvPr/>
        </p:nvSpPr>
        <p:spPr>
          <a:xfrm>
            <a:off x="9118759" y="3083362"/>
            <a:ext cx="3163014" cy="3201591"/>
          </a:xfrm>
          <a:prstGeom prst="roundRect">
            <a:avLst>
              <a:gd name="adj" fmla="val 12645"/>
            </a:avLst>
          </a:prstGeom>
          <a:solidFill>
            <a:srgbClr val="00002E"/>
          </a:solidFill>
          <a:ln w="27742">
            <a:solidFill>
              <a:srgbClr val="DD785E"/>
            </a:solidFill>
            <a:prstDash val="solid"/>
          </a:ln>
        </p:spPr>
      </p:sp>
      <p:sp>
        <p:nvSpPr>
          <p:cNvPr id="12" name="Text 9"/>
          <p:cNvSpPr/>
          <p:nvPr/>
        </p:nvSpPr>
        <p:spPr>
          <a:xfrm>
            <a:off x="9368671" y="3333274"/>
            <a:ext cx="2221944"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Transparency</a:t>
            </a:r>
            <a:endParaRPr lang="en-US" sz="2187" dirty="0"/>
          </a:p>
        </p:txBody>
      </p:sp>
      <p:sp>
        <p:nvSpPr>
          <p:cNvPr id="13" name="Text 10"/>
          <p:cNvSpPr/>
          <p:nvPr/>
        </p:nvSpPr>
        <p:spPr>
          <a:xfrm>
            <a:off x="9368671" y="3902631"/>
            <a:ext cx="2663190"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Transactions on a blockchain are transparent and can be viewed by anyone.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712589"/>
            <a:ext cx="744474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Applying Blockchain to Music</a:t>
            </a:r>
            <a:endParaRPr lang="en-US" sz="4374" dirty="0"/>
          </a:p>
        </p:txBody>
      </p:sp>
      <p:sp>
        <p:nvSpPr>
          <p:cNvPr id="6" name="Shape 2"/>
          <p:cNvSpPr/>
          <p:nvPr/>
        </p:nvSpPr>
        <p:spPr>
          <a:xfrm>
            <a:off x="6639044" y="1740218"/>
            <a:ext cx="27742" cy="5776793"/>
          </a:xfrm>
          <a:prstGeom prst="rect">
            <a:avLst/>
          </a:prstGeom>
          <a:solidFill>
            <a:srgbClr val="262654"/>
          </a:solidFill>
          <a:ln/>
        </p:spPr>
      </p:sp>
      <p:sp>
        <p:nvSpPr>
          <p:cNvPr id="7" name="Shape 3"/>
          <p:cNvSpPr/>
          <p:nvPr/>
        </p:nvSpPr>
        <p:spPr>
          <a:xfrm>
            <a:off x="6902827" y="2149852"/>
            <a:ext cx="777597" cy="27742"/>
          </a:xfrm>
          <a:prstGeom prst="rect">
            <a:avLst/>
          </a:prstGeom>
          <a:solidFill>
            <a:srgbClr val="F2B42D"/>
          </a:solidFill>
          <a:ln/>
        </p:spPr>
      </p:sp>
      <p:sp>
        <p:nvSpPr>
          <p:cNvPr id="8" name="Shape 4"/>
          <p:cNvSpPr/>
          <p:nvPr/>
        </p:nvSpPr>
        <p:spPr>
          <a:xfrm>
            <a:off x="6402884" y="1913811"/>
            <a:ext cx="499943" cy="499943"/>
          </a:xfrm>
          <a:prstGeom prst="roundRect">
            <a:avLst>
              <a:gd name="adj" fmla="val 80001"/>
            </a:avLst>
          </a:prstGeom>
          <a:solidFill>
            <a:srgbClr val="00002E"/>
          </a:solidFill>
          <a:ln w="27742">
            <a:solidFill>
              <a:srgbClr val="F2B42D"/>
            </a:solidFill>
            <a:prstDash val="solid"/>
          </a:ln>
        </p:spPr>
      </p:sp>
      <p:sp>
        <p:nvSpPr>
          <p:cNvPr id="9" name="Text 5"/>
          <p:cNvSpPr/>
          <p:nvPr/>
        </p:nvSpPr>
        <p:spPr>
          <a:xfrm>
            <a:off x="6553736" y="1955483"/>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10" name="Text 6"/>
          <p:cNvSpPr/>
          <p:nvPr/>
        </p:nvSpPr>
        <p:spPr>
          <a:xfrm>
            <a:off x="7874913" y="1962388"/>
            <a:ext cx="230886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Royalty Payments</a:t>
            </a:r>
            <a:endParaRPr lang="en-US" sz="2187" dirty="0"/>
          </a:p>
        </p:txBody>
      </p:sp>
      <p:sp>
        <p:nvSpPr>
          <p:cNvPr id="11" name="Text 7"/>
          <p:cNvSpPr/>
          <p:nvPr/>
        </p:nvSpPr>
        <p:spPr>
          <a:xfrm>
            <a:off x="7874913" y="2531745"/>
            <a:ext cx="59222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Blockchain can be used to automatically distribute royalties to musicians, songwriters, and producers.</a:t>
            </a:r>
            <a:endParaRPr lang="en-US" sz="1750" dirty="0"/>
          </a:p>
        </p:txBody>
      </p:sp>
      <p:sp>
        <p:nvSpPr>
          <p:cNvPr id="12" name="Shape 8"/>
          <p:cNvSpPr/>
          <p:nvPr/>
        </p:nvSpPr>
        <p:spPr>
          <a:xfrm>
            <a:off x="6902827" y="4149507"/>
            <a:ext cx="777597" cy="27742"/>
          </a:xfrm>
          <a:prstGeom prst="rect">
            <a:avLst/>
          </a:prstGeom>
          <a:solidFill>
            <a:srgbClr val="D7425E"/>
          </a:solidFill>
          <a:ln/>
        </p:spPr>
      </p:sp>
      <p:sp>
        <p:nvSpPr>
          <p:cNvPr id="13" name="Shape 9"/>
          <p:cNvSpPr/>
          <p:nvPr/>
        </p:nvSpPr>
        <p:spPr>
          <a:xfrm>
            <a:off x="6402884" y="3913465"/>
            <a:ext cx="499943" cy="499943"/>
          </a:xfrm>
          <a:prstGeom prst="roundRect">
            <a:avLst>
              <a:gd name="adj" fmla="val 80001"/>
            </a:avLst>
          </a:prstGeom>
          <a:solidFill>
            <a:srgbClr val="00002E"/>
          </a:solidFill>
          <a:ln w="27742">
            <a:solidFill>
              <a:srgbClr val="D7425E"/>
            </a:solidFill>
            <a:prstDash val="solid"/>
          </a:ln>
        </p:spPr>
      </p:sp>
      <p:sp>
        <p:nvSpPr>
          <p:cNvPr id="14" name="Text 10"/>
          <p:cNvSpPr/>
          <p:nvPr/>
        </p:nvSpPr>
        <p:spPr>
          <a:xfrm>
            <a:off x="6553736" y="3955137"/>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5" name="Text 11"/>
          <p:cNvSpPr/>
          <p:nvPr/>
        </p:nvSpPr>
        <p:spPr>
          <a:xfrm>
            <a:off x="7874913" y="3962043"/>
            <a:ext cx="2240280"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Musical Licensing</a:t>
            </a:r>
            <a:endParaRPr lang="en-US" sz="2187" dirty="0"/>
          </a:p>
        </p:txBody>
      </p:sp>
      <p:sp>
        <p:nvSpPr>
          <p:cNvPr id="16" name="Text 12"/>
          <p:cNvSpPr/>
          <p:nvPr/>
        </p:nvSpPr>
        <p:spPr>
          <a:xfrm>
            <a:off x="7874913" y="4531400"/>
            <a:ext cx="59222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Blockchain can simplify the music licensing process and make it more efficient.</a:t>
            </a:r>
            <a:endParaRPr lang="en-US" sz="1750" dirty="0"/>
          </a:p>
        </p:txBody>
      </p:sp>
      <p:sp>
        <p:nvSpPr>
          <p:cNvPr id="17" name="Shape 13"/>
          <p:cNvSpPr/>
          <p:nvPr/>
        </p:nvSpPr>
        <p:spPr>
          <a:xfrm>
            <a:off x="6902827" y="6149161"/>
            <a:ext cx="777597" cy="27742"/>
          </a:xfrm>
          <a:prstGeom prst="rect">
            <a:avLst/>
          </a:prstGeom>
          <a:solidFill>
            <a:srgbClr val="DD785E"/>
          </a:solidFill>
          <a:ln/>
        </p:spPr>
      </p:sp>
      <p:sp>
        <p:nvSpPr>
          <p:cNvPr id="18" name="Shape 14"/>
          <p:cNvSpPr/>
          <p:nvPr/>
        </p:nvSpPr>
        <p:spPr>
          <a:xfrm>
            <a:off x="6402884" y="5913120"/>
            <a:ext cx="499943" cy="499943"/>
          </a:xfrm>
          <a:prstGeom prst="roundRect">
            <a:avLst>
              <a:gd name="adj" fmla="val 80001"/>
            </a:avLst>
          </a:prstGeom>
          <a:solidFill>
            <a:srgbClr val="00002E"/>
          </a:solidFill>
          <a:ln w="27742">
            <a:solidFill>
              <a:srgbClr val="DD785E"/>
            </a:solidFill>
            <a:prstDash val="solid"/>
          </a:ln>
        </p:spPr>
      </p:sp>
      <p:sp>
        <p:nvSpPr>
          <p:cNvPr id="19" name="Text 15"/>
          <p:cNvSpPr/>
          <p:nvPr/>
        </p:nvSpPr>
        <p:spPr>
          <a:xfrm>
            <a:off x="6553736" y="5954792"/>
            <a:ext cx="198120"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20" name="Text 16"/>
          <p:cNvSpPr/>
          <p:nvPr/>
        </p:nvSpPr>
        <p:spPr>
          <a:xfrm>
            <a:off x="7874913" y="5961698"/>
            <a:ext cx="2221944"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Smart Contracts</a:t>
            </a:r>
            <a:endParaRPr lang="en-US" sz="2187" dirty="0"/>
          </a:p>
        </p:txBody>
      </p:sp>
      <p:sp>
        <p:nvSpPr>
          <p:cNvPr id="21" name="Text 17"/>
          <p:cNvSpPr/>
          <p:nvPr/>
        </p:nvSpPr>
        <p:spPr>
          <a:xfrm>
            <a:off x="7874913" y="6531054"/>
            <a:ext cx="5922288"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Smart contracts can be used to automate music transactions such as licensing and royalty payments.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278850"/>
            <a:ext cx="942594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Benefits of Using Blockchain in Music</a:t>
            </a:r>
            <a:endParaRPr lang="en-US" sz="4374" dirty="0"/>
          </a:p>
        </p:txBody>
      </p:sp>
      <p:sp>
        <p:nvSpPr>
          <p:cNvPr id="5" name="Shape 2"/>
          <p:cNvSpPr/>
          <p:nvPr/>
        </p:nvSpPr>
        <p:spPr>
          <a:xfrm>
            <a:off x="2348389" y="2417564"/>
            <a:ext cx="3088958" cy="1909048"/>
          </a:xfrm>
          <a:prstGeom prst="roundRect">
            <a:avLst>
              <a:gd name="adj" fmla="val 20951"/>
            </a:avLst>
          </a:prstGeom>
          <a:noFill/>
          <a:ln w="27742">
            <a:solidFill>
              <a:srgbClr val="F2B42D"/>
            </a:solidFill>
            <a:prstDash val="solid"/>
          </a:ln>
        </p:spPr>
      </p:sp>
      <p:pic>
        <p:nvPicPr>
          <p:cNvPr id="6" name="Image 1" descr="preencoded.png"/>
          <p:cNvPicPr>
            <a:picLocks noChangeAspect="1"/>
          </p:cNvPicPr>
          <p:nvPr/>
        </p:nvPicPr>
        <p:blipFill>
          <a:blip r:embed="rId4"/>
          <a:stretch>
            <a:fillRect/>
          </a:stretch>
        </p:blipFill>
        <p:spPr>
          <a:xfrm>
            <a:off x="2376130" y="2445306"/>
            <a:ext cx="3033474" cy="1853565"/>
          </a:xfrm>
          <a:prstGeom prst="rect">
            <a:avLst/>
          </a:prstGeom>
        </p:spPr>
      </p:pic>
      <p:sp>
        <p:nvSpPr>
          <p:cNvPr id="7" name="Text 3"/>
          <p:cNvSpPr/>
          <p:nvPr/>
        </p:nvSpPr>
        <p:spPr>
          <a:xfrm>
            <a:off x="2348389" y="4604266"/>
            <a:ext cx="2221944"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Transparency</a:t>
            </a:r>
            <a:endParaRPr lang="en-US" sz="2187" dirty="0"/>
          </a:p>
        </p:txBody>
      </p:sp>
      <p:sp>
        <p:nvSpPr>
          <p:cNvPr id="8" name="Text 4"/>
          <p:cNvSpPr/>
          <p:nvPr/>
        </p:nvSpPr>
        <p:spPr>
          <a:xfrm>
            <a:off x="2348389" y="5173623"/>
            <a:ext cx="3088958"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Artists can view their earnings in real-time and track where their music is being played.</a:t>
            </a:r>
            <a:endParaRPr lang="en-US" sz="1750" dirty="0"/>
          </a:p>
        </p:txBody>
      </p:sp>
      <p:sp>
        <p:nvSpPr>
          <p:cNvPr id="9" name="Shape 5"/>
          <p:cNvSpPr/>
          <p:nvPr/>
        </p:nvSpPr>
        <p:spPr>
          <a:xfrm>
            <a:off x="5770602" y="2417564"/>
            <a:ext cx="3088958" cy="1909048"/>
          </a:xfrm>
          <a:prstGeom prst="roundRect">
            <a:avLst>
              <a:gd name="adj" fmla="val 20951"/>
            </a:avLst>
          </a:prstGeom>
          <a:noFill/>
          <a:ln w="27742">
            <a:solidFill>
              <a:srgbClr val="D7425E"/>
            </a:solidFill>
            <a:prstDash val="solid"/>
          </a:ln>
        </p:spPr>
      </p:sp>
      <p:pic>
        <p:nvPicPr>
          <p:cNvPr id="10" name="Image 2" descr="preencoded.png"/>
          <p:cNvPicPr>
            <a:picLocks noChangeAspect="1"/>
          </p:cNvPicPr>
          <p:nvPr/>
        </p:nvPicPr>
        <p:blipFill>
          <a:blip r:embed="rId5"/>
          <a:stretch>
            <a:fillRect/>
          </a:stretch>
        </p:blipFill>
        <p:spPr>
          <a:xfrm>
            <a:off x="5798344" y="2445306"/>
            <a:ext cx="3033474" cy="1853565"/>
          </a:xfrm>
          <a:prstGeom prst="rect">
            <a:avLst/>
          </a:prstGeom>
        </p:spPr>
      </p:pic>
      <p:sp>
        <p:nvSpPr>
          <p:cNvPr id="11" name="Text 6"/>
          <p:cNvSpPr/>
          <p:nvPr/>
        </p:nvSpPr>
        <p:spPr>
          <a:xfrm>
            <a:off x="5770602" y="4604266"/>
            <a:ext cx="2221944"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Efficency</a:t>
            </a:r>
            <a:endParaRPr lang="en-US" sz="2187" dirty="0"/>
          </a:p>
        </p:txBody>
      </p:sp>
      <p:sp>
        <p:nvSpPr>
          <p:cNvPr id="12" name="Text 7"/>
          <p:cNvSpPr/>
          <p:nvPr/>
        </p:nvSpPr>
        <p:spPr>
          <a:xfrm>
            <a:off x="5770602" y="5173623"/>
            <a:ext cx="3088958"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Blockchain automates payment processing, increasing efficiency and saving time and money.</a:t>
            </a:r>
            <a:endParaRPr lang="en-US" sz="1750" dirty="0"/>
          </a:p>
        </p:txBody>
      </p:sp>
      <p:sp>
        <p:nvSpPr>
          <p:cNvPr id="13" name="Shape 8"/>
          <p:cNvSpPr/>
          <p:nvPr/>
        </p:nvSpPr>
        <p:spPr>
          <a:xfrm>
            <a:off x="9192816" y="2417564"/>
            <a:ext cx="3089077" cy="1909167"/>
          </a:xfrm>
          <a:prstGeom prst="roundRect">
            <a:avLst>
              <a:gd name="adj" fmla="val 20949"/>
            </a:avLst>
          </a:prstGeom>
          <a:noFill/>
          <a:ln w="27742">
            <a:solidFill>
              <a:srgbClr val="DD785E"/>
            </a:solidFill>
            <a:prstDash val="solid"/>
          </a:ln>
        </p:spPr>
      </p:sp>
      <p:pic>
        <p:nvPicPr>
          <p:cNvPr id="14" name="Image 3" descr="preencoded.png"/>
          <p:cNvPicPr>
            <a:picLocks noChangeAspect="1"/>
          </p:cNvPicPr>
          <p:nvPr/>
        </p:nvPicPr>
        <p:blipFill>
          <a:blip r:embed="rId6"/>
          <a:stretch>
            <a:fillRect/>
          </a:stretch>
        </p:blipFill>
        <p:spPr>
          <a:xfrm>
            <a:off x="9220557" y="2445306"/>
            <a:ext cx="3033593" cy="1853684"/>
          </a:xfrm>
          <a:prstGeom prst="rect">
            <a:avLst/>
          </a:prstGeom>
        </p:spPr>
      </p:pic>
      <p:sp>
        <p:nvSpPr>
          <p:cNvPr id="15" name="Text 9"/>
          <p:cNvSpPr/>
          <p:nvPr/>
        </p:nvSpPr>
        <p:spPr>
          <a:xfrm>
            <a:off x="9192816" y="4604385"/>
            <a:ext cx="2221944"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Security</a:t>
            </a:r>
            <a:endParaRPr lang="en-US" sz="2187" dirty="0"/>
          </a:p>
        </p:txBody>
      </p:sp>
      <p:sp>
        <p:nvSpPr>
          <p:cNvPr id="16" name="Text 10"/>
          <p:cNvSpPr/>
          <p:nvPr/>
        </p:nvSpPr>
        <p:spPr>
          <a:xfrm>
            <a:off x="9192816" y="5173742"/>
            <a:ext cx="3089077"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Blockchain provides secure, tamper-proof transactions, eliminating the need for intermediaries such as record labels.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769">
            <a:solidFill>
              <a:srgbClr val="262654"/>
            </a:solidFill>
            <a:prstDash val="solid"/>
          </a:ln>
        </p:spPr>
      </p:sp>
      <p:sp>
        <p:nvSpPr>
          <p:cNvPr id="4" name="Text 1"/>
          <p:cNvSpPr/>
          <p:nvPr/>
        </p:nvSpPr>
        <p:spPr>
          <a:xfrm>
            <a:off x="821769" y="603052"/>
            <a:ext cx="7500461" cy="2054543"/>
          </a:xfrm>
          <a:prstGeom prst="rect">
            <a:avLst/>
          </a:prstGeom>
          <a:noFill/>
          <a:ln/>
        </p:spPr>
        <p:txBody>
          <a:bodyPr wrap="square" rtlCol="0" anchor="t"/>
          <a:lstStyle/>
          <a:p>
            <a:pPr marL="0" indent="0">
              <a:lnSpc>
                <a:spcPts val="5393"/>
              </a:lnSpc>
              <a:buNone/>
            </a:pPr>
            <a:r>
              <a:rPr lang="en-US" sz="4314" b="1" dirty="0">
                <a:solidFill>
                  <a:srgbClr val="FFFFFF"/>
                </a:solidFill>
                <a:latin typeface="Nunito" pitchFamily="34" charset="0"/>
                <a:ea typeface="Nunito" pitchFamily="34" charset="-122"/>
                <a:cs typeface="Nunito" pitchFamily="34" charset="-120"/>
              </a:rPr>
              <a:t>Challenges and Limitations of Implementing Blockchain in Music</a:t>
            </a:r>
            <a:endParaRPr lang="en-US" sz="4314" dirty="0"/>
          </a:p>
        </p:txBody>
      </p:sp>
      <p:sp>
        <p:nvSpPr>
          <p:cNvPr id="5" name="Shape 2"/>
          <p:cNvSpPr/>
          <p:nvPr/>
        </p:nvSpPr>
        <p:spPr>
          <a:xfrm>
            <a:off x="821769" y="3157538"/>
            <a:ext cx="493038" cy="493038"/>
          </a:xfrm>
          <a:prstGeom prst="roundRect">
            <a:avLst>
              <a:gd name="adj" fmla="val 80010"/>
            </a:avLst>
          </a:prstGeom>
          <a:solidFill>
            <a:srgbClr val="00002E"/>
          </a:solidFill>
          <a:ln w="27384">
            <a:solidFill>
              <a:srgbClr val="F2B42D"/>
            </a:solidFill>
            <a:prstDash val="solid"/>
          </a:ln>
        </p:spPr>
      </p:sp>
      <p:sp>
        <p:nvSpPr>
          <p:cNvPr id="6" name="Text 3"/>
          <p:cNvSpPr/>
          <p:nvPr/>
        </p:nvSpPr>
        <p:spPr>
          <a:xfrm>
            <a:off x="969169" y="3198614"/>
            <a:ext cx="198120" cy="410885"/>
          </a:xfrm>
          <a:prstGeom prst="rect">
            <a:avLst/>
          </a:prstGeom>
          <a:noFill/>
          <a:ln/>
        </p:spPr>
        <p:txBody>
          <a:bodyPr wrap="none" rtlCol="0" anchor="t"/>
          <a:lstStyle/>
          <a:p>
            <a:pPr marL="0" indent="0" algn="ctr">
              <a:lnSpc>
                <a:spcPts val="3236"/>
              </a:lnSpc>
              <a:buNone/>
            </a:pPr>
            <a:r>
              <a:rPr lang="en-US" sz="2588" b="1" dirty="0">
                <a:solidFill>
                  <a:srgbClr val="F2B42D"/>
                </a:solidFill>
                <a:latin typeface="Nunito" pitchFamily="34" charset="0"/>
                <a:ea typeface="Nunito" pitchFamily="34" charset="-122"/>
                <a:cs typeface="Nunito" pitchFamily="34" charset="-120"/>
              </a:rPr>
              <a:t>1</a:t>
            </a:r>
            <a:endParaRPr lang="en-US" sz="2588" dirty="0"/>
          </a:p>
        </p:txBody>
      </p:sp>
      <p:sp>
        <p:nvSpPr>
          <p:cNvPr id="7" name="Text 4"/>
          <p:cNvSpPr/>
          <p:nvPr/>
        </p:nvSpPr>
        <p:spPr>
          <a:xfrm>
            <a:off x="1533882" y="3232785"/>
            <a:ext cx="2191464" cy="342424"/>
          </a:xfrm>
          <a:prstGeom prst="rect">
            <a:avLst/>
          </a:prstGeom>
          <a:noFill/>
          <a:ln/>
        </p:spPr>
        <p:txBody>
          <a:bodyPr wrap="none" rtlCol="0" anchor="t"/>
          <a:lstStyle/>
          <a:p>
            <a:pPr marL="0" indent="0">
              <a:lnSpc>
                <a:spcPts val="2696"/>
              </a:lnSpc>
              <a:buNone/>
            </a:pPr>
            <a:r>
              <a:rPr lang="en-US" sz="2157" b="1" dirty="0">
                <a:solidFill>
                  <a:srgbClr val="F2B42D"/>
                </a:solidFill>
                <a:latin typeface="Nunito" pitchFamily="34" charset="0"/>
                <a:ea typeface="Nunito" pitchFamily="34" charset="-122"/>
                <a:cs typeface="Nunito" pitchFamily="34" charset="-120"/>
              </a:rPr>
              <a:t>Adoption</a:t>
            </a:r>
            <a:endParaRPr lang="en-US" sz="2157" dirty="0"/>
          </a:p>
        </p:txBody>
      </p:sp>
      <p:sp>
        <p:nvSpPr>
          <p:cNvPr id="8" name="Text 5"/>
          <p:cNvSpPr/>
          <p:nvPr/>
        </p:nvSpPr>
        <p:spPr>
          <a:xfrm>
            <a:off x="1533882" y="3794284"/>
            <a:ext cx="2928580" cy="1753195"/>
          </a:xfrm>
          <a:prstGeom prst="rect">
            <a:avLst/>
          </a:prstGeom>
          <a:noFill/>
          <a:ln/>
        </p:spPr>
        <p:txBody>
          <a:bodyPr wrap="square" rtlCol="0" anchor="t"/>
          <a:lstStyle/>
          <a:p>
            <a:pPr marL="0" indent="0">
              <a:lnSpc>
                <a:spcPts val="2761"/>
              </a:lnSpc>
              <a:buNone/>
            </a:pPr>
            <a:r>
              <a:rPr lang="en-US" sz="1726" dirty="0">
                <a:solidFill>
                  <a:srgbClr val="FFFFFF"/>
                </a:solidFill>
                <a:latin typeface="PT Sans" pitchFamily="34" charset="0"/>
                <a:ea typeface="PT Sans" pitchFamily="34" charset="-122"/>
                <a:cs typeface="PT Sans" pitchFamily="34" charset="-120"/>
              </a:rPr>
              <a:t>The overall adoption of blockchain technology in the music industry may be slow due to resistance from some industry stakeholders.</a:t>
            </a:r>
            <a:endParaRPr lang="en-US" sz="1726" dirty="0"/>
          </a:p>
        </p:txBody>
      </p:sp>
      <p:sp>
        <p:nvSpPr>
          <p:cNvPr id="9" name="Shape 6"/>
          <p:cNvSpPr/>
          <p:nvPr/>
        </p:nvSpPr>
        <p:spPr>
          <a:xfrm>
            <a:off x="4681538" y="3157538"/>
            <a:ext cx="493038" cy="493038"/>
          </a:xfrm>
          <a:prstGeom prst="roundRect">
            <a:avLst>
              <a:gd name="adj" fmla="val 80010"/>
            </a:avLst>
          </a:prstGeom>
          <a:solidFill>
            <a:srgbClr val="00002E"/>
          </a:solidFill>
          <a:ln w="27384">
            <a:solidFill>
              <a:srgbClr val="D7425E"/>
            </a:solidFill>
            <a:prstDash val="solid"/>
          </a:ln>
        </p:spPr>
      </p:sp>
      <p:sp>
        <p:nvSpPr>
          <p:cNvPr id="10" name="Text 7"/>
          <p:cNvSpPr/>
          <p:nvPr/>
        </p:nvSpPr>
        <p:spPr>
          <a:xfrm>
            <a:off x="4828937" y="3198614"/>
            <a:ext cx="198120" cy="410885"/>
          </a:xfrm>
          <a:prstGeom prst="rect">
            <a:avLst/>
          </a:prstGeom>
          <a:noFill/>
          <a:ln/>
        </p:spPr>
        <p:txBody>
          <a:bodyPr wrap="none" rtlCol="0" anchor="t"/>
          <a:lstStyle/>
          <a:p>
            <a:pPr marL="0" indent="0" algn="ctr">
              <a:lnSpc>
                <a:spcPts val="3236"/>
              </a:lnSpc>
              <a:buNone/>
            </a:pPr>
            <a:r>
              <a:rPr lang="en-US" sz="2588" b="1" dirty="0">
                <a:solidFill>
                  <a:srgbClr val="D7425E"/>
                </a:solidFill>
                <a:latin typeface="Nunito" pitchFamily="34" charset="0"/>
                <a:ea typeface="Nunito" pitchFamily="34" charset="-122"/>
                <a:cs typeface="Nunito" pitchFamily="34" charset="-120"/>
              </a:rPr>
              <a:t>2</a:t>
            </a:r>
            <a:endParaRPr lang="en-US" sz="2588" dirty="0"/>
          </a:p>
        </p:txBody>
      </p:sp>
      <p:sp>
        <p:nvSpPr>
          <p:cNvPr id="11" name="Text 8"/>
          <p:cNvSpPr/>
          <p:nvPr/>
        </p:nvSpPr>
        <p:spPr>
          <a:xfrm>
            <a:off x="5393650" y="3232785"/>
            <a:ext cx="2191464" cy="342424"/>
          </a:xfrm>
          <a:prstGeom prst="rect">
            <a:avLst/>
          </a:prstGeom>
          <a:noFill/>
          <a:ln/>
        </p:spPr>
        <p:txBody>
          <a:bodyPr wrap="none" rtlCol="0" anchor="t"/>
          <a:lstStyle/>
          <a:p>
            <a:pPr marL="0" indent="0">
              <a:lnSpc>
                <a:spcPts val="2696"/>
              </a:lnSpc>
              <a:buNone/>
            </a:pPr>
            <a:r>
              <a:rPr lang="en-US" sz="2157" b="1" dirty="0">
                <a:solidFill>
                  <a:srgbClr val="D7425E"/>
                </a:solidFill>
                <a:latin typeface="Nunito" pitchFamily="34" charset="0"/>
                <a:ea typeface="Nunito" pitchFamily="34" charset="-122"/>
                <a:cs typeface="Nunito" pitchFamily="34" charset="-120"/>
              </a:rPr>
              <a:t>Interoperability</a:t>
            </a:r>
            <a:endParaRPr lang="en-US" sz="2157" dirty="0"/>
          </a:p>
        </p:txBody>
      </p:sp>
      <p:sp>
        <p:nvSpPr>
          <p:cNvPr id="12" name="Text 9"/>
          <p:cNvSpPr/>
          <p:nvPr/>
        </p:nvSpPr>
        <p:spPr>
          <a:xfrm>
            <a:off x="5393650" y="3794284"/>
            <a:ext cx="2928580" cy="2103834"/>
          </a:xfrm>
          <a:prstGeom prst="rect">
            <a:avLst/>
          </a:prstGeom>
          <a:noFill/>
          <a:ln/>
        </p:spPr>
        <p:txBody>
          <a:bodyPr wrap="square" rtlCol="0" anchor="t"/>
          <a:lstStyle/>
          <a:p>
            <a:pPr marL="0" indent="0">
              <a:lnSpc>
                <a:spcPts val="2761"/>
              </a:lnSpc>
              <a:buNone/>
            </a:pPr>
            <a:r>
              <a:rPr lang="en-US" sz="1726" dirty="0">
                <a:solidFill>
                  <a:srgbClr val="FFFFFF"/>
                </a:solidFill>
                <a:latin typeface="PT Sans" pitchFamily="34" charset="0"/>
                <a:ea typeface="PT Sans" pitchFamily="34" charset="-122"/>
                <a:cs typeface="PT Sans" pitchFamily="34" charset="-120"/>
              </a:rPr>
              <a:t>Interoperability between different blockchain systems is necessary for the technology to reach its full potential in the music industry.</a:t>
            </a:r>
            <a:endParaRPr lang="en-US" sz="1726" dirty="0"/>
          </a:p>
        </p:txBody>
      </p:sp>
      <p:sp>
        <p:nvSpPr>
          <p:cNvPr id="13" name="Shape 10"/>
          <p:cNvSpPr/>
          <p:nvPr/>
        </p:nvSpPr>
        <p:spPr>
          <a:xfrm>
            <a:off x="821769" y="6288405"/>
            <a:ext cx="493038" cy="493038"/>
          </a:xfrm>
          <a:prstGeom prst="roundRect">
            <a:avLst>
              <a:gd name="adj" fmla="val 80010"/>
            </a:avLst>
          </a:prstGeom>
          <a:solidFill>
            <a:srgbClr val="00002E"/>
          </a:solidFill>
          <a:ln w="27384">
            <a:solidFill>
              <a:srgbClr val="DD785E"/>
            </a:solidFill>
            <a:prstDash val="solid"/>
          </a:ln>
        </p:spPr>
      </p:sp>
      <p:sp>
        <p:nvSpPr>
          <p:cNvPr id="14" name="Text 11"/>
          <p:cNvSpPr/>
          <p:nvPr/>
        </p:nvSpPr>
        <p:spPr>
          <a:xfrm>
            <a:off x="969169" y="6329482"/>
            <a:ext cx="198120" cy="410885"/>
          </a:xfrm>
          <a:prstGeom prst="rect">
            <a:avLst/>
          </a:prstGeom>
          <a:noFill/>
          <a:ln/>
        </p:spPr>
        <p:txBody>
          <a:bodyPr wrap="none" rtlCol="0" anchor="t"/>
          <a:lstStyle/>
          <a:p>
            <a:pPr marL="0" indent="0" algn="ctr">
              <a:lnSpc>
                <a:spcPts val="3236"/>
              </a:lnSpc>
              <a:buNone/>
            </a:pPr>
            <a:r>
              <a:rPr lang="en-US" sz="2588" b="1" dirty="0">
                <a:solidFill>
                  <a:srgbClr val="DD785E"/>
                </a:solidFill>
                <a:latin typeface="Nunito" pitchFamily="34" charset="0"/>
                <a:ea typeface="Nunito" pitchFamily="34" charset="-122"/>
                <a:cs typeface="Nunito" pitchFamily="34" charset="-120"/>
              </a:rPr>
              <a:t>3</a:t>
            </a:r>
            <a:endParaRPr lang="en-US" sz="2588" dirty="0"/>
          </a:p>
        </p:txBody>
      </p:sp>
      <p:sp>
        <p:nvSpPr>
          <p:cNvPr id="15" name="Text 12"/>
          <p:cNvSpPr/>
          <p:nvPr/>
        </p:nvSpPr>
        <p:spPr>
          <a:xfrm>
            <a:off x="1533882" y="6363653"/>
            <a:ext cx="2191464" cy="342424"/>
          </a:xfrm>
          <a:prstGeom prst="rect">
            <a:avLst/>
          </a:prstGeom>
          <a:noFill/>
          <a:ln/>
        </p:spPr>
        <p:txBody>
          <a:bodyPr wrap="none" rtlCol="0" anchor="t"/>
          <a:lstStyle/>
          <a:p>
            <a:pPr marL="0" indent="0">
              <a:lnSpc>
                <a:spcPts val="2696"/>
              </a:lnSpc>
              <a:buNone/>
            </a:pPr>
            <a:r>
              <a:rPr lang="en-US" sz="2157" b="1" dirty="0">
                <a:solidFill>
                  <a:srgbClr val="DD785E"/>
                </a:solidFill>
                <a:latin typeface="Nunito" pitchFamily="34" charset="0"/>
                <a:ea typeface="Nunito" pitchFamily="34" charset="-122"/>
                <a:cs typeface="Nunito" pitchFamily="34" charset="-120"/>
              </a:rPr>
              <a:t>Data Entry</a:t>
            </a:r>
            <a:endParaRPr lang="en-US" sz="2157" dirty="0"/>
          </a:p>
        </p:txBody>
      </p:sp>
      <p:sp>
        <p:nvSpPr>
          <p:cNvPr id="16" name="Text 13"/>
          <p:cNvSpPr/>
          <p:nvPr/>
        </p:nvSpPr>
        <p:spPr>
          <a:xfrm>
            <a:off x="1533882" y="6925151"/>
            <a:ext cx="6788348" cy="701278"/>
          </a:xfrm>
          <a:prstGeom prst="rect">
            <a:avLst/>
          </a:prstGeom>
          <a:noFill/>
          <a:ln/>
        </p:spPr>
        <p:txBody>
          <a:bodyPr wrap="square" lIns="91440" tIns="45720" rIns="91440" bIns="45720" rtlCol="0" anchor="t"/>
          <a:lstStyle/>
          <a:p>
            <a:pPr>
              <a:lnSpc>
                <a:spcPts val="2761"/>
              </a:lnSpc>
            </a:pPr>
            <a:r>
              <a:rPr lang="en-US" sz="1700" dirty="0">
                <a:solidFill>
                  <a:srgbClr val="FFFFFF"/>
                </a:solidFill>
                <a:latin typeface="PT Sans"/>
                <a:ea typeface="PT Sans" pitchFamily="34" charset="-122"/>
                <a:cs typeface="PT Sans" pitchFamily="34" charset="-120"/>
              </a:rPr>
              <a:t>Errors in data entry can result in incorrect distribution of royalties,  and can be difficult to correct once entered on the blockchain.</a:t>
            </a:r>
            <a:endParaRPr lang="en-US" sz="1700" dirty="0">
              <a:latin typeface="PT Sans"/>
            </a:endParaRPr>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834872"/>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Real-World Examples of Blockchain in Music</a:t>
            </a:r>
            <a:endParaRPr lang="en-US" sz="4374" dirty="0"/>
          </a:p>
        </p:txBody>
      </p:sp>
      <p:sp>
        <p:nvSpPr>
          <p:cNvPr id="6" name="Text 2"/>
          <p:cNvSpPr/>
          <p:nvPr/>
        </p:nvSpPr>
        <p:spPr>
          <a:xfrm>
            <a:off x="6319599" y="3779044"/>
            <a:ext cx="2666286" cy="416481"/>
          </a:xfrm>
          <a:prstGeom prst="rect">
            <a:avLst/>
          </a:prstGeom>
          <a:noFill/>
          <a:ln/>
        </p:spPr>
        <p:txBody>
          <a:bodyPr wrap="none" rtlCol="0" anchor="t"/>
          <a:lstStyle/>
          <a:p>
            <a:pPr marL="0" indent="0">
              <a:lnSpc>
                <a:spcPts val="3281"/>
              </a:lnSpc>
              <a:buNone/>
            </a:pPr>
            <a:r>
              <a:rPr lang="en-US" sz="2624" b="1" dirty="0">
                <a:solidFill>
                  <a:srgbClr val="FFFFFF"/>
                </a:solidFill>
                <a:latin typeface="Nunito" pitchFamily="34" charset="0"/>
                <a:ea typeface="Nunito" pitchFamily="34" charset="-122"/>
                <a:cs typeface="Nunito" pitchFamily="34" charset="-120"/>
              </a:rPr>
              <a:t>Ujo Music</a:t>
            </a:r>
            <a:endParaRPr lang="en-US" sz="2624" dirty="0"/>
          </a:p>
        </p:txBody>
      </p:sp>
      <p:sp>
        <p:nvSpPr>
          <p:cNvPr id="7" name="Text 3"/>
          <p:cNvSpPr/>
          <p:nvPr/>
        </p:nvSpPr>
        <p:spPr>
          <a:xfrm>
            <a:off x="6319599" y="4417695"/>
            <a:ext cx="3467814"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Ujo Music is a blockchain-based music platform that empowers artists, allowing them to maintain ownership of their music and facilitate direct payments from fans.</a:t>
            </a:r>
            <a:endParaRPr lang="en-US" sz="1750" dirty="0"/>
          </a:p>
        </p:txBody>
      </p:sp>
      <p:sp>
        <p:nvSpPr>
          <p:cNvPr id="8" name="Text 4"/>
          <p:cNvSpPr/>
          <p:nvPr/>
        </p:nvSpPr>
        <p:spPr>
          <a:xfrm>
            <a:off x="10337006" y="3779044"/>
            <a:ext cx="2666286" cy="416481"/>
          </a:xfrm>
          <a:prstGeom prst="rect">
            <a:avLst/>
          </a:prstGeom>
          <a:noFill/>
          <a:ln/>
        </p:spPr>
        <p:txBody>
          <a:bodyPr wrap="none" rtlCol="0" anchor="t"/>
          <a:lstStyle/>
          <a:p>
            <a:pPr marL="0" indent="0">
              <a:lnSpc>
                <a:spcPts val="3281"/>
              </a:lnSpc>
              <a:buNone/>
            </a:pPr>
            <a:r>
              <a:rPr lang="en-US" sz="2624" b="1" dirty="0">
                <a:solidFill>
                  <a:srgbClr val="FFFFFF"/>
                </a:solidFill>
                <a:latin typeface="Nunito" pitchFamily="34" charset="0"/>
                <a:ea typeface="Nunito" pitchFamily="34" charset="-122"/>
                <a:cs typeface="Nunito" pitchFamily="34" charset="-120"/>
              </a:rPr>
              <a:t>Choon</a:t>
            </a:r>
            <a:endParaRPr lang="en-US" sz="2624" dirty="0"/>
          </a:p>
        </p:txBody>
      </p:sp>
      <p:sp>
        <p:nvSpPr>
          <p:cNvPr id="9" name="Text 5"/>
          <p:cNvSpPr/>
          <p:nvPr/>
        </p:nvSpPr>
        <p:spPr>
          <a:xfrm>
            <a:off x="10337006" y="4417695"/>
            <a:ext cx="3467814"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Choon is a blockchain-based music streaming platform that uses smart contracts to distribute revenue to artists, producers, and labels in real-time.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1415653"/>
            <a:ext cx="979170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Future Potential of Blockchain in Music</a:t>
            </a:r>
            <a:endParaRPr lang="en-US" sz="4374" dirty="0"/>
          </a:p>
        </p:txBody>
      </p:sp>
      <p:sp>
        <p:nvSpPr>
          <p:cNvPr id="5" name="Shape 2"/>
          <p:cNvSpPr/>
          <p:nvPr/>
        </p:nvSpPr>
        <p:spPr>
          <a:xfrm>
            <a:off x="2348389" y="2554367"/>
            <a:ext cx="3163014" cy="4259580"/>
          </a:xfrm>
          <a:prstGeom prst="roundRect">
            <a:avLst>
              <a:gd name="adj" fmla="val 12645"/>
            </a:avLst>
          </a:prstGeom>
          <a:solidFill>
            <a:srgbClr val="00002E"/>
          </a:solidFill>
          <a:ln w="27742">
            <a:solidFill>
              <a:srgbClr val="F2B42D"/>
            </a:solidFill>
            <a:prstDash val="solid"/>
          </a:ln>
        </p:spPr>
      </p:sp>
      <p:sp>
        <p:nvSpPr>
          <p:cNvPr id="6" name="Text 3"/>
          <p:cNvSpPr/>
          <p:nvPr/>
        </p:nvSpPr>
        <p:spPr>
          <a:xfrm>
            <a:off x="2598301" y="2804279"/>
            <a:ext cx="2663190" cy="694373"/>
          </a:xfrm>
          <a:prstGeom prst="rect">
            <a:avLst/>
          </a:prstGeom>
          <a:noFill/>
          <a:ln/>
        </p:spPr>
        <p:txBody>
          <a:bodyPr wrap="squar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NFTs and Tokenization</a:t>
            </a:r>
            <a:endParaRPr lang="en-US" sz="2187" dirty="0"/>
          </a:p>
        </p:txBody>
      </p:sp>
      <p:sp>
        <p:nvSpPr>
          <p:cNvPr id="7" name="Text 4"/>
          <p:cNvSpPr/>
          <p:nvPr/>
        </p:nvSpPr>
        <p:spPr>
          <a:xfrm>
            <a:off x="2598301" y="3720822"/>
            <a:ext cx="2663190"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Blockchain-based NFTs and tokenization could enable new ways for artists to monetize their music and receive investment from fans.</a:t>
            </a:r>
            <a:endParaRPr lang="en-US" sz="1750" dirty="0"/>
          </a:p>
        </p:txBody>
      </p:sp>
      <p:sp>
        <p:nvSpPr>
          <p:cNvPr id="8" name="Shape 5"/>
          <p:cNvSpPr/>
          <p:nvPr/>
        </p:nvSpPr>
        <p:spPr>
          <a:xfrm>
            <a:off x="5733574" y="2554367"/>
            <a:ext cx="3163014" cy="4259580"/>
          </a:xfrm>
          <a:prstGeom prst="roundRect">
            <a:avLst>
              <a:gd name="adj" fmla="val 12645"/>
            </a:avLst>
          </a:prstGeom>
          <a:solidFill>
            <a:srgbClr val="00002E"/>
          </a:solidFill>
          <a:ln w="27742">
            <a:solidFill>
              <a:srgbClr val="D7425E"/>
            </a:solidFill>
            <a:prstDash val="solid"/>
          </a:ln>
        </p:spPr>
      </p:sp>
      <p:sp>
        <p:nvSpPr>
          <p:cNvPr id="9" name="Text 6"/>
          <p:cNvSpPr/>
          <p:nvPr/>
        </p:nvSpPr>
        <p:spPr>
          <a:xfrm>
            <a:off x="5983486" y="2804279"/>
            <a:ext cx="251460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Increased Efficiency</a:t>
            </a:r>
            <a:endParaRPr lang="en-US" sz="2187" dirty="0"/>
          </a:p>
        </p:txBody>
      </p:sp>
      <p:sp>
        <p:nvSpPr>
          <p:cNvPr id="10" name="Text 7"/>
          <p:cNvSpPr/>
          <p:nvPr/>
        </p:nvSpPr>
        <p:spPr>
          <a:xfrm>
            <a:off x="5983486" y="3373636"/>
            <a:ext cx="2663190" cy="2132409"/>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Blockchain has the potential to increase efficiency across the entire music industry supply chain, from distribution to promotion.</a:t>
            </a:r>
            <a:endParaRPr lang="en-US" sz="1750" dirty="0"/>
          </a:p>
        </p:txBody>
      </p:sp>
      <p:sp>
        <p:nvSpPr>
          <p:cNvPr id="11" name="Shape 8"/>
          <p:cNvSpPr/>
          <p:nvPr/>
        </p:nvSpPr>
        <p:spPr>
          <a:xfrm>
            <a:off x="9118759" y="2554367"/>
            <a:ext cx="3163014" cy="4259580"/>
          </a:xfrm>
          <a:prstGeom prst="roundRect">
            <a:avLst>
              <a:gd name="adj" fmla="val 12645"/>
            </a:avLst>
          </a:prstGeom>
          <a:solidFill>
            <a:srgbClr val="00002E"/>
          </a:solidFill>
          <a:ln w="27742">
            <a:solidFill>
              <a:srgbClr val="DD785E"/>
            </a:solidFill>
            <a:prstDash val="solid"/>
          </a:ln>
        </p:spPr>
      </p:sp>
      <p:sp>
        <p:nvSpPr>
          <p:cNvPr id="12" name="Text 9"/>
          <p:cNvSpPr/>
          <p:nvPr/>
        </p:nvSpPr>
        <p:spPr>
          <a:xfrm>
            <a:off x="9368671" y="2804279"/>
            <a:ext cx="2663190" cy="694373"/>
          </a:xfrm>
          <a:prstGeom prst="rect">
            <a:avLst/>
          </a:prstGeom>
          <a:noFill/>
          <a:ln/>
        </p:spPr>
        <p:txBody>
          <a:bodyPr wrap="squar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Global Collaboration</a:t>
            </a:r>
            <a:endParaRPr lang="en-US" sz="2187" dirty="0"/>
          </a:p>
        </p:txBody>
      </p:sp>
      <p:sp>
        <p:nvSpPr>
          <p:cNvPr id="13" name="Text 10"/>
          <p:cNvSpPr/>
          <p:nvPr/>
        </p:nvSpPr>
        <p:spPr>
          <a:xfrm>
            <a:off x="9368671" y="3501881"/>
            <a:ext cx="2663190" cy="284321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Blockchain could facilitate easier collaboration between artists and producers from around the world, and reduce the complexity and costs associated with cross-border transactions.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Conclusion</a:t>
            </a:r>
            <a:endParaRPr lang="en-US" sz="4374" dirty="0"/>
          </a:p>
        </p:txBody>
      </p:sp>
      <p:sp>
        <p:nvSpPr>
          <p:cNvPr id="5" name="Text 2"/>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In conclusion, blockchain technology has the potential to revolutionize the music industry. As adoption increases, we can expect to see new business models, new ways for artists to monetize their work, and increased transparency and efficiency in the music industry.</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8</cp:revision>
  <dcterms:created xsi:type="dcterms:W3CDTF">2023-10-07T17:38:36Z</dcterms:created>
  <dcterms:modified xsi:type="dcterms:W3CDTF">2023-10-07T17:46:39Z</dcterms:modified>
</cp:coreProperties>
</file>